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308" r:id="rId3"/>
    <p:sldId id="307" r:id="rId4"/>
    <p:sldId id="295" r:id="rId5"/>
    <p:sldId id="310" r:id="rId6"/>
    <p:sldId id="311" r:id="rId7"/>
    <p:sldId id="312" r:id="rId8"/>
    <p:sldId id="313" r:id="rId9"/>
    <p:sldId id="297" r:id="rId10"/>
    <p:sldId id="315" r:id="rId11"/>
    <p:sldId id="316" r:id="rId12"/>
    <p:sldId id="317" r:id="rId13"/>
    <p:sldId id="318" r:id="rId14"/>
    <p:sldId id="319" r:id="rId15"/>
    <p:sldId id="326" r:id="rId16"/>
    <p:sldId id="320" r:id="rId17"/>
    <p:sldId id="321" r:id="rId18"/>
    <p:sldId id="299" r:id="rId19"/>
    <p:sldId id="322" r:id="rId20"/>
    <p:sldId id="323" r:id="rId21"/>
    <p:sldId id="325" r:id="rId22"/>
    <p:sldId id="324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04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5" autoAdjust="0"/>
    <p:restoredTop sz="90929"/>
  </p:normalViewPr>
  <p:slideViewPr>
    <p:cSldViewPr>
      <p:cViewPr varScale="1">
        <p:scale>
          <a:sx n="90" d="100"/>
          <a:sy n="90" d="100"/>
        </p:scale>
        <p:origin x="100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1BF88F-2BD6-4D5D-924E-72FBF23C70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C5AA6-4EE5-4FA2-8E5E-E2478DEE9F65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E4F2-BB15-4437-B138-AADD802A3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5215-EDD6-4651-A927-965142DF4F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A379-7B7D-4F4C-9101-C6C376B060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972B-94FE-4B2A-AB4B-52B56B624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C145-05E0-4E8B-B64E-54B1DCE9E5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DC64-BD21-4CD7-B9C7-FB1E11F358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BC1E-CED4-429A-9DB4-7BBED8C305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7919-8AA5-495E-808F-411670D93F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CA285-736B-40E2-BC40-4130AD87C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1C39-806B-4C32-9341-F2B2D43F1B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1863-A587-41D5-BA24-20B05E4D04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FA5366B9-C050-4961-8342-082207CD1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89169"/>
            <a:ext cx="7678738" cy="646331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The </a:t>
            </a:r>
            <a:r>
              <a:rPr lang="en-US" altLang="zh-TW" sz="3600" dirty="0" smtClean="0"/>
              <a:t>small-world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small-world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crucial point about the Watts-</a:t>
            </a:r>
            <a:r>
              <a:rPr lang="en-US" altLang="zh-TW" sz="2400" dirty="0" err="1" smtClean="0"/>
              <a:t>Strogatz</a:t>
            </a:r>
            <a:r>
              <a:rPr lang="en-US" altLang="zh-TW" sz="2400" dirty="0" smtClean="0"/>
              <a:t> small-world model is that as p is increased from 0 the clustering coefficient is maintained up to quite large values of p while the small-world behavior, meaning short average path lengths, already appears for quite modest values of p.</a:t>
            </a:r>
          </a:p>
          <a:p>
            <a:r>
              <a:rPr lang="en-US" altLang="zh-TW" sz="2400" dirty="0" smtClean="0"/>
              <a:t>As a result, there is a substantial range of intermediate values for which the model shows both effects simultaneously, i.e., large clustering coefficient and short average path length.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Degree distribution of the variant of the small-world model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As each vertex has degree c, there are </a:t>
            </a:r>
            <a:r>
              <a:rPr lang="en-US" altLang="zh-TW" sz="2400" dirty="0" err="1" smtClean="0"/>
              <a:t>nc</a:t>
            </a:r>
            <a:r>
              <a:rPr lang="en-US" altLang="zh-TW" sz="2400" dirty="0" smtClean="0"/>
              <a:t>/2 edges in the ring model.</a:t>
            </a:r>
          </a:p>
          <a:p>
            <a:r>
              <a:rPr lang="en-US" altLang="zh-TW" sz="2400" dirty="0" smtClean="0"/>
              <a:t>For each edge, we add a short cut with probability p, i.e., there are </a:t>
            </a:r>
            <a:r>
              <a:rPr lang="en-US" altLang="zh-TW" sz="2400" dirty="0" err="1" smtClean="0"/>
              <a:t>ncp</a:t>
            </a:r>
            <a:r>
              <a:rPr lang="en-US" altLang="zh-TW" sz="2400" dirty="0" smtClean="0"/>
              <a:t>/2 shortcuts on average.</a:t>
            </a:r>
          </a:p>
          <a:p>
            <a:r>
              <a:rPr lang="en-US" altLang="zh-TW" sz="2400" dirty="0" smtClean="0"/>
              <a:t>This means cp average shortcuts end at a particular vertex.</a:t>
            </a:r>
          </a:p>
          <a:p>
            <a:r>
              <a:rPr lang="en-US" altLang="zh-TW" sz="2400" dirty="0" smtClean="0"/>
              <a:t>Poisson distribution</a:t>
            </a:r>
          </a:p>
          <a:p>
            <a:r>
              <a:rPr lang="en-US" altLang="zh-TW" sz="2400" dirty="0" smtClean="0"/>
              <a:t>Degree distribution (k=</a:t>
            </a:r>
            <a:r>
              <a:rPr lang="en-US" altLang="zh-TW" sz="2400" dirty="0" err="1" smtClean="0"/>
              <a:t>s+c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427984" y="4437112"/>
          <a:ext cx="184626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ormula" r:id="rId3" imgW="932400" imgH="345600" progId="Equation.Ribbit">
                  <p:embed/>
                </p:oleObj>
              </mc:Choice>
              <mc:Fallback>
                <p:oleObj name="Formula" r:id="rId3" imgW="932400" imgH="3456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437112"/>
                        <a:ext cx="1846262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868144" y="5229200"/>
          <a:ext cx="22209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ormula" r:id="rId5" imgW="1120320" imgH="393840" progId="Equation.Ribbit">
                  <p:embed/>
                </p:oleObj>
              </mc:Choice>
              <mc:Fallback>
                <p:oleObj name="Formula" r:id="rId5" imgW="1120320" imgH="3938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229200"/>
                        <a:ext cx="22209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degree distribution of the small-world model</a:t>
            </a:r>
            <a:endParaRPr lang="zh-TW" altLang="en-US" dirty="0"/>
          </a:p>
        </p:txBody>
      </p:sp>
      <p:pic>
        <p:nvPicPr>
          <p:cNvPr id="4" name="Picture 3" descr="p558_fig_15_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036" y="1905000"/>
            <a:ext cx="4772091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number of triangle in the original ring model is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New triangles are introduced by shortcuts.</a:t>
            </a:r>
          </a:p>
          <a:p>
            <a:r>
              <a:rPr lang="en-US" altLang="zh-TW" sz="2400" dirty="0" smtClean="0"/>
              <a:t>Vertex pairs c/2+1 to c steps apart are connected by one or more paths of length two and if the same vertices are connected by a shortcut those paths are turned into triangles.</a:t>
            </a:r>
          </a:p>
          <a:p>
            <a:r>
              <a:rPr lang="en-US" altLang="zh-TW" sz="2400" dirty="0" smtClean="0"/>
              <a:t>The number of such paths of length two is clearly proportional to n.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35696" y="2348880"/>
          <a:ext cx="1428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ormula" r:id="rId3" imgW="720360" imgH="329040" progId="Equation.Ribbit">
                  <p:embed/>
                </p:oleObj>
              </mc:Choice>
              <mc:Fallback>
                <p:oleObj name="Formula" r:id="rId3" imgW="720360" imgH="32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348880"/>
                        <a:ext cx="14287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As the probability of connecting two vertices by a shortcut is cp/(n-1) (as in the ER model).</a:t>
            </a:r>
          </a:p>
          <a:p>
            <a:r>
              <a:rPr lang="en-US" altLang="zh-TW" sz="2400" dirty="0" smtClean="0"/>
              <a:t>The number of new triangles is thus proportional to </a:t>
            </a:r>
            <a:r>
              <a:rPr lang="en-US" altLang="zh-TW" sz="2400" dirty="0" err="1" smtClean="0"/>
              <a:t>nxcp</a:t>
            </a:r>
            <a:r>
              <a:rPr lang="en-US" altLang="zh-TW" sz="2400" dirty="0" smtClean="0"/>
              <a:t>/(n-1), which is a constant (for large n).</a:t>
            </a:r>
          </a:p>
          <a:p>
            <a:r>
              <a:rPr lang="en-US" altLang="zh-TW" sz="2400" dirty="0" smtClean="0"/>
              <a:t>It is safe to ignore these new triangles in the calculation of the clustering coefficient.</a:t>
            </a:r>
          </a:p>
          <a:p>
            <a:r>
              <a:rPr lang="en-US" altLang="zh-TW" sz="2400" dirty="0" smtClean="0"/>
              <a:t>The number of connected triples in the original ring model is </a:t>
            </a:r>
            <a:r>
              <a:rPr lang="en-US" altLang="zh-TW" sz="2400" dirty="0" err="1" smtClean="0"/>
              <a:t>nc</a:t>
            </a:r>
            <a:r>
              <a:rPr lang="en-US" altLang="zh-TW" sz="2400" dirty="0" smtClean="0"/>
              <a:t>(c-1)/2.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number of new triples created by a shortcut and an edge in the ring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There are on average </a:t>
            </a:r>
            <a:r>
              <a:rPr lang="en-US" altLang="zh-TW" sz="2400" dirty="0" err="1" smtClean="0"/>
              <a:t>ncp</a:t>
            </a:r>
            <a:r>
              <a:rPr lang="en-US" altLang="zh-TW" sz="2400" dirty="0" smtClean="0"/>
              <a:t>/2 shortcuts.</a:t>
            </a:r>
          </a:p>
          <a:p>
            <a:r>
              <a:rPr lang="en-US" altLang="zh-TW" sz="2400" dirty="0" smtClean="0"/>
              <a:t>Every end of a shortcut is connected to a vertex with degree c and there are two ends of a shortcut.</a:t>
            </a:r>
          </a:p>
          <a:p>
            <a:endParaRPr lang="zh-TW" altLang="en-US" sz="24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436096" y="2348880"/>
          <a:ext cx="26273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Formula" r:id="rId3" imgW="1324800" imgH="329040" progId="Equation.Ribbit">
                  <p:embed/>
                </p:oleObj>
              </mc:Choice>
              <mc:Fallback>
                <p:oleObj name="Formula" r:id="rId3" imgW="1324800" imgH="32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348880"/>
                        <a:ext cx="262731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8110537" cy="4191000"/>
          </a:xfrm>
        </p:spPr>
        <p:txBody>
          <a:bodyPr/>
          <a:lstStyle/>
          <a:p>
            <a:r>
              <a:rPr lang="en-US" altLang="zh-TW" sz="2400" dirty="0" smtClean="0"/>
              <a:t>There are also triples created by pairs of shortcuts.</a:t>
            </a:r>
          </a:p>
          <a:p>
            <a:r>
              <a:rPr lang="en-US" altLang="zh-TW" sz="2400" dirty="0" smtClean="0"/>
              <a:t>Suppose that a vertex is connected to m shortcuts.  Then there are m(m-1)/2 triples made of two shortcuts centered on that vertex.</a:t>
            </a:r>
          </a:p>
          <a:p>
            <a:r>
              <a:rPr lang="en-US" altLang="zh-TW" sz="2400" dirty="0" smtClean="0"/>
              <a:t>Averaging over the Poisson distribution of m, with mean cp, the expected number of connected triples at a vertex is          for a total of          triples over all vertices.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300192" y="4653136"/>
          <a:ext cx="648071" cy="54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Formula" r:id="rId3" imgW="348120" imgH="329040" progId="Equation.Ribbit">
                  <p:embed/>
                </p:oleObj>
              </mc:Choice>
              <mc:Fallback>
                <p:oleObj name="Formula" r:id="rId3" imgW="348120" imgH="32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653136"/>
                        <a:ext cx="648071" cy="544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763688" y="5085184"/>
          <a:ext cx="705892" cy="47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Formula" r:id="rId5" imgW="437040" imgH="329040" progId="Equation.Ribbit">
                  <p:embed/>
                </p:oleObj>
              </mc:Choice>
              <mc:Fallback>
                <p:oleObj name="Formula" r:id="rId5" imgW="437040" imgH="329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85184"/>
                        <a:ext cx="705892" cy="476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Thus, the total number of connected triples of all types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p=0 reduces to the ring model. </a:t>
            </a:r>
          </a:p>
          <a:p>
            <a:r>
              <a:rPr lang="en-US" altLang="zh-TW" sz="2400" dirty="0" smtClean="0"/>
              <a:t>P=1 yields the minimum value of 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99792" y="2420888"/>
          <a:ext cx="3546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rmula" r:id="rId3" imgW="1788480" imgH="329040" progId="Equation.Ribbit">
                  <p:embed/>
                </p:oleObj>
              </mc:Choice>
              <mc:Fallback>
                <p:oleObj name="Formula" r:id="rId3" imgW="1788480" imgH="32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420888"/>
                        <a:ext cx="35464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763688" y="3140968"/>
          <a:ext cx="45021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Formula" r:id="rId5" imgW="2269800" imgH="831960" progId="Equation.Ribbit">
                  <p:embed/>
                </p:oleObj>
              </mc:Choice>
              <mc:Fallback>
                <p:oleObj name="Formula" r:id="rId5" imgW="2269800" imgH="8319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140968"/>
                        <a:ext cx="4502150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339752" y="5877272"/>
          <a:ext cx="28511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Formula" r:id="rId7" imgW="1438920" imgH="329040" progId="Equation.Ribbit">
                  <p:embed/>
                </p:oleObj>
              </mc:Choice>
              <mc:Fallback>
                <p:oleObj name="Formula" r:id="rId7" imgW="1438920" imgH="3290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877272"/>
                        <a:ext cx="28511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Clustering coefficient (solid line) and average path length </a:t>
            </a:r>
            <a:r>
              <a:rPr lang="en-US" altLang="zh-TW" sz="3200" smtClean="0"/>
              <a:t>(dashed line)</a:t>
            </a:r>
            <a:endParaRPr lang="en-US" altLang="zh-TW" sz="3200" dirty="0" smtClean="0"/>
          </a:p>
        </p:txBody>
      </p:sp>
      <p:pic>
        <p:nvPicPr>
          <p:cNvPr id="22531" name="Picture 3" descr="p560_fig_15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60575"/>
            <a:ext cx="5487987" cy="396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Average path length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Much more difficult.</a:t>
            </a:r>
          </a:p>
          <a:p>
            <a:r>
              <a:rPr lang="en-US" altLang="zh-TW" sz="2400" dirty="0" smtClean="0"/>
              <a:t>Consider the simple case c=2 (the simple ring).</a:t>
            </a:r>
          </a:p>
          <a:p>
            <a:r>
              <a:rPr lang="en-US" altLang="zh-TW" sz="2400" dirty="0" smtClean="0"/>
              <a:t>Suppose there are s shortcuts (and 2s ends of the shortcuts).</a:t>
            </a:r>
          </a:p>
          <a:p>
            <a:r>
              <a:rPr lang="en-US" altLang="zh-TW" sz="2400" dirty="0" smtClean="0"/>
              <a:t>s is roughly </a:t>
            </a:r>
            <a:r>
              <a:rPr lang="en-US" altLang="zh-TW" sz="2400" dirty="0" err="1" smtClean="0"/>
              <a:t>ncp</a:t>
            </a:r>
            <a:r>
              <a:rPr lang="en-US" altLang="zh-TW" sz="2400" dirty="0" smtClean="0"/>
              <a:t>/2.</a:t>
            </a:r>
          </a:p>
          <a:p>
            <a:r>
              <a:rPr lang="en-US" altLang="zh-TW" sz="2400" dirty="0" smtClean="0"/>
              <a:t>Then the average distance between ends is</a:t>
            </a:r>
          </a:p>
          <a:p>
            <a:r>
              <a:rPr lang="en-US" altLang="zh-TW" sz="2400" dirty="0" smtClean="0"/>
              <a:t>Argue the average length must be in the form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For some function F.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8100392" y="3933056"/>
          <a:ext cx="8747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Formula" r:id="rId3" imgW="442080" imgH="297360" progId="Equation.Ribbit">
                  <p:embed/>
                </p:oleObj>
              </mc:Choice>
              <mc:Fallback>
                <p:oleObj name="Formula" r:id="rId3" imgW="442080" imgH="2973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933056"/>
                        <a:ext cx="874712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275856" y="4941168"/>
          <a:ext cx="26701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Formula" r:id="rId5" imgW="1346400" imgH="338040" progId="Equation.Ribbit">
                  <p:embed/>
                </p:oleObj>
              </mc:Choice>
              <mc:Fallback>
                <p:oleObj name="Formula" r:id="rId5" imgW="1346400" imgH="338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41168"/>
                        <a:ext cx="2670175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Regular graphs vs.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graphs have low transitivity (clustering coefficient).</a:t>
            </a:r>
          </a:p>
          <a:p>
            <a:r>
              <a:rPr lang="en-US" altLang="zh-TW" dirty="0" smtClean="0"/>
              <a:t>Random graphs have small diameter.</a:t>
            </a:r>
          </a:p>
          <a:p>
            <a:r>
              <a:rPr lang="en-US" altLang="zh-TW" dirty="0" smtClean="0"/>
              <a:t>On the other hand, regular graphs have large diameter and some of them have large transitivity.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Average path length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Increasing c from 2 to 4 will roughly halve the shortest path between any pair of vertices (in the original ring model).</a:t>
            </a:r>
          </a:p>
          <a:p>
            <a:r>
              <a:rPr lang="en-US" altLang="zh-TW" sz="2400" dirty="0" smtClean="0"/>
              <a:t>This should be also true when the density of shortcuts is low.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Let f(x)=2F(x).</a:t>
            </a:r>
          </a:p>
          <a:p>
            <a:endParaRPr lang="zh-TW" altLang="en-US" sz="2400" dirty="0" smtClean="0"/>
          </a:p>
          <a:p>
            <a:endParaRPr lang="zh-TW" alt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67944" y="3645024"/>
          <a:ext cx="2003102" cy="79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Formula" r:id="rId3" imgW="828360" imgH="330480" progId="Equation.Ribbit">
                  <p:embed/>
                </p:oleObj>
              </mc:Choice>
              <mc:Fallback>
                <p:oleObj name="Formula" r:id="rId3" imgW="828360" imgH="3304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645024"/>
                        <a:ext cx="2003102" cy="799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67944" y="5085184"/>
          <a:ext cx="2032818" cy="89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Formula" r:id="rId5" imgW="771120" imgH="338040" progId="Equation.Ribbit">
                  <p:embed/>
                </p:oleObj>
              </mc:Choice>
              <mc:Fallback>
                <p:oleObj name="Formula" r:id="rId5" imgW="771120" imgH="338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085184"/>
                        <a:ext cx="2032818" cy="892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Scaling function for the small-world model</a:t>
            </a:r>
            <a:endParaRPr lang="zh-TW" altLang="en-US" dirty="0"/>
          </a:p>
        </p:txBody>
      </p:sp>
      <p:pic>
        <p:nvPicPr>
          <p:cNvPr id="4" name="Picture 3" descr="p563_fig_15_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05000"/>
            <a:ext cx="6435799" cy="469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Average path length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 mean-field approximation by Newman et al. in 2000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For large x,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Only the number of shortcuts, i.e., </a:t>
            </a:r>
            <a:r>
              <a:rPr lang="en-US" altLang="zh-TW" sz="2400" dirty="0" err="1" smtClean="0"/>
              <a:t>ncp</a:t>
            </a:r>
            <a:r>
              <a:rPr lang="en-US" altLang="zh-TW" sz="2400" dirty="0" smtClean="0"/>
              <a:t>, (not the number per vertex) has to be large to produce the small-world behavior.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491880" y="3645024"/>
          <a:ext cx="1482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Formula" r:id="rId3" imgW="747000" imgH="336600" progId="Equation.Ribbit">
                  <p:embed/>
                </p:oleObj>
              </mc:Choice>
              <mc:Fallback>
                <p:oleObj name="Formula" r:id="rId3" imgW="747000" imgH="3366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645024"/>
                        <a:ext cx="1482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635896" y="4581128"/>
          <a:ext cx="15033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Formula" r:id="rId5" imgW="758520" imgH="369720" progId="Equation.Ribbit">
                  <p:embed/>
                </p:oleObj>
              </mc:Choice>
              <mc:Fallback>
                <p:oleObj name="Formula" r:id="rId5" imgW="758520" imgH="3697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81128"/>
                        <a:ext cx="15033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555776" y="2564904"/>
          <a:ext cx="4171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Formula" r:id="rId7" imgW="2104560" imgH="387360" progId="Equation.Ribbit">
                  <p:embed/>
                </p:oleObj>
              </mc:Choice>
              <mc:Fallback>
                <p:oleObj name="Formula" r:id="rId7" imgW="2104560" imgH="3873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564904"/>
                        <a:ext cx="417195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 triangular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4739307" cy="4191000"/>
          </a:xfrm>
        </p:spPr>
        <p:txBody>
          <a:bodyPr/>
          <a:lstStyle/>
          <a:p>
            <a:r>
              <a:rPr lang="en-US" altLang="zh-TW" sz="2400" dirty="0" smtClean="0"/>
              <a:t>There are twice as many triangles in such a lattice as there are vertices.</a:t>
            </a:r>
          </a:p>
          <a:p>
            <a:r>
              <a:rPr lang="en-US" altLang="zh-TW" sz="2400" dirty="0" smtClean="0"/>
              <a:t>There are             connected triples for each vertex.</a:t>
            </a:r>
          </a:p>
          <a:p>
            <a:r>
              <a:rPr lang="en-US" altLang="zh-TW" sz="2400" dirty="0" smtClean="0"/>
              <a:t>Clustering coefficient is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15816" y="2996952"/>
          <a:ext cx="1119510" cy="5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rmula" r:id="rId3" imgW="747000" imgH="382320" progId="Equation.Ribbit">
                  <p:embed/>
                </p:oleObj>
              </mc:Choice>
              <mc:Fallback>
                <p:oleObj name="Formula" r:id="rId3" imgW="747000" imgH="3823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96952"/>
                        <a:ext cx="1119510" cy="574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043608" y="4797152"/>
          <a:ext cx="4254500" cy="173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ormula" r:id="rId5" imgW="2146320" imgH="730440" progId="Equation.Ribbit">
                  <p:embed/>
                </p:oleObj>
              </mc:Choice>
              <mc:Fallback>
                <p:oleObj name="Formula" r:id="rId5" imgW="2146320" imgH="7304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797152"/>
                        <a:ext cx="4254500" cy="1734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553_fig_15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132856"/>
            <a:ext cx="3174805" cy="2737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 simple one-dimensional network model (ring)</a:t>
            </a:r>
          </a:p>
        </p:txBody>
      </p:sp>
      <p:pic>
        <p:nvPicPr>
          <p:cNvPr id="18435" name="Picture 3" descr="p553_fig_15_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60575"/>
            <a:ext cx="3505200" cy="2832100"/>
          </a:xfrm>
          <a:prstGeom prst="rect">
            <a:avLst/>
          </a:prstGeom>
          <a:noFill/>
        </p:spPr>
      </p:pic>
      <p:pic>
        <p:nvPicPr>
          <p:cNvPr id="18436" name="Picture 4" descr="p553_fig_15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133600"/>
            <a:ext cx="3155950" cy="268287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043608" y="515719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Every vertex is connected to c nearest neighbors in a line (a) or in a ring (b). Here c=6.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16832"/>
            <a:ext cx="6264696" cy="4476328"/>
          </a:xfrm>
        </p:spPr>
        <p:txBody>
          <a:bodyPr/>
          <a:lstStyle/>
          <a:p>
            <a:r>
              <a:rPr lang="en-US" altLang="zh-TW" sz="2400" dirty="0" smtClean="0"/>
              <a:t>Count the number of triangles</a:t>
            </a:r>
          </a:p>
          <a:p>
            <a:r>
              <a:rPr lang="en-US" altLang="zh-TW" sz="2400" dirty="0" smtClean="0"/>
              <a:t>Two steps forward  and one step back</a:t>
            </a:r>
          </a:p>
          <a:p>
            <a:r>
              <a:rPr lang="en-US" altLang="zh-TW" sz="2400" dirty="0" smtClean="0"/>
              <a:t>The length of the last step can be chosen between 1,2,…c/2.</a:t>
            </a:r>
          </a:p>
          <a:p>
            <a:r>
              <a:rPr lang="en-US" altLang="zh-TW" sz="2400" dirty="0" smtClean="0"/>
              <a:t>The number of ways to choose the first two steps is the number of positive integer solutions to                         , which is  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076056" y="4797152"/>
          <a:ext cx="15033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Formula" r:id="rId3" imgW="759600" imgH="177840" progId="Equation.Ribbit">
                  <p:embed/>
                </p:oleObj>
              </mc:Choice>
              <mc:Fallback>
                <p:oleObj name="Formula" r:id="rId3" imgW="759600" imgH="177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97152"/>
                        <a:ext cx="15033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411760" y="5229200"/>
          <a:ext cx="31035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rmula" r:id="rId5" imgW="1564920" imgH="329040" progId="Equation.Ribbit">
                  <p:embed/>
                </p:oleObj>
              </mc:Choice>
              <mc:Fallback>
                <p:oleObj name="Formula" r:id="rId5" imgW="1564920" imgH="329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229200"/>
                        <a:ext cx="3103562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p5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44824"/>
            <a:ext cx="2787725" cy="286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total number of triangles is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Each vertex has degree c and the number of connected triples centered at a vertex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This clustering coefficient varies from 0 for c=2 up to a maximum of ¾ when c 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372200" y="1844824"/>
          <a:ext cx="1428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ormula" r:id="rId3" imgW="720360" imgH="329040" progId="Equation.Ribbit">
                  <p:embed/>
                </p:oleObj>
              </mc:Choice>
              <mc:Fallback>
                <p:oleObj name="Formula" r:id="rId3" imgW="720360" imgH="329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844824"/>
                        <a:ext cx="14287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7740352" y="3212976"/>
          <a:ext cx="590996" cy="61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Formula" r:id="rId5" imgW="372240" imgH="384840" progId="Equation.Ribbit">
                  <p:embed/>
                </p:oleObj>
              </mc:Choice>
              <mc:Fallback>
                <p:oleObj name="Formula" r:id="rId5" imgW="372240" imgH="3848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212976"/>
                        <a:ext cx="590996" cy="61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835696" y="3933056"/>
          <a:ext cx="4038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Formula" r:id="rId7" imgW="2038680" imgH="426960" progId="Equation.Ribbit">
                  <p:embed/>
                </p:oleObj>
              </mc:Choice>
              <mc:Fallback>
                <p:oleObj name="Formula" r:id="rId7" imgW="2038680" imgH="4269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933056"/>
                        <a:ext cx="4038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6127973" y="5399311"/>
          <a:ext cx="6762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Formula" r:id="rId9" imgW="340560" imgH="131040" progId="Equation.Ribbit">
                  <p:embed/>
                </p:oleObj>
              </mc:Choice>
              <mc:Fallback>
                <p:oleObj name="Formula" r:id="rId9" imgW="340560" imgH="13104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973" y="5399311"/>
                        <a:ext cx="676275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mean shortest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farthest one can move around the ring in a single step is c/2.</a:t>
            </a:r>
          </a:p>
          <a:p>
            <a:r>
              <a:rPr lang="en-US" altLang="zh-TW" sz="2400" dirty="0" smtClean="0"/>
              <a:t>So two vertices m lattice spacing apart are connected by a shortest path of 2m/c steps.</a:t>
            </a:r>
          </a:p>
          <a:p>
            <a:r>
              <a:rPr lang="en-US" altLang="zh-TW" sz="2400" dirty="0" smtClean="0"/>
              <a:t>Averaging over the complete range of m from 0 to n/2 gives a mean shortest path of n/2c.</a:t>
            </a:r>
          </a:p>
          <a:p>
            <a:r>
              <a:rPr lang="en-US" altLang="zh-TW" sz="2400" dirty="0" smtClean="0"/>
              <a:t>By contrast, the mean shortest path in the ER random graph is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995936" y="4797152"/>
          <a:ext cx="1104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Formula" r:id="rId3" imgW="557640" imgH="177840" progId="Equation.Ribbit">
                  <p:embed/>
                </p:oleObj>
              </mc:Choice>
              <mc:Fallback>
                <p:oleObj name="Formula" r:id="rId3" imgW="557640" imgH="177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797152"/>
                        <a:ext cx="11049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small-world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Watts and </a:t>
            </a:r>
            <a:r>
              <a:rPr lang="en-US" altLang="zh-TW" sz="2400" dirty="0" err="1" smtClean="0"/>
              <a:t>Strogatz</a:t>
            </a:r>
            <a:r>
              <a:rPr lang="en-US" altLang="zh-TW" sz="2400" dirty="0" smtClean="0"/>
              <a:t> 1998</a:t>
            </a:r>
          </a:p>
          <a:p>
            <a:r>
              <a:rPr lang="en-US" altLang="zh-TW" sz="2400" dirty="0" smtClean="0"/>
              <a:t>Interpolate between the ring model and the random graph by moving or rewiring edges from the ring to random positions.</a:t>
            </a:r>
          </a:p>
          <a:p>
            <a:r>
              <a:rPr lang="en-US" altLang="zh-TW" sz="2400" dirty="0" smtClean="0"/>
              <a:t>Start with a ring model with n vertices in which every vertex has degree c.</a:t>
            </a:r>
          </a:p>
          <a:p>
            <a:r>
              <a:rPr lang="en-US" altLang="zh-TW" sz="2400" dirty="0" smtClean="0"/>
              <a:t>Go through each edge in turn and with probability p we remove that edge and replace it with one (shortcut) that joins two vertices chosen uniformly at random.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zh-TW" dirty="0" smtClean="0"/>
              <a:t>The small-world model</a:t>
            </a:r>
          </a:p>
        </p:txBody>
      </p:sp>
      <p:pic>
        <p:nvPicPr>
          <p:cNvPr id="20483" name="Picture 3" descr="p556_fig_15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000949" cy="2937832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755576" y="515719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altLang="zh-TW" dirty="0" smtClean="0"/>
              <a:t>The original model: p=0 for the ring model and p=1 for the ER random graph.</a:t>
            </a:r>
          </a:p>
          <a:p>
            <a:pPr marL="457200" indent="-457200">
              <a:buAutoNum type="alphaLcParenBoth"/>
            </a:pPr>
            <a:r>
              <a:rPr lang="en-US" altLang="zh-TW" dirty="0" smtClean="0"/>
              <a:t> Only the shortcuts are added. Do not remove the original edges.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8003</TotalTime>
  <Words>978</Words>
  <Application>Microsoft Office PowerPoint</Application>
  <PresentationFormat>如螢幕大小 (4:3)</PresentationFormat>
  <Paragraphs>107</Paragraphs>
  <Slides>22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Times New Roman</vt:lpstr>
      <vt:lpstr>Verdana</vt:lpstr>
      <vt:lpstr>Wingdings</vt:lpstr>
      <vt:lpstr>Bold Stripes</vt:lpstr>
      <vt:lpstr>Formula</vt:lpstr>
      <vt:lpstr>The small-world model</vt:lpstr>
      <vt:lpstr>Regular graphs vs. random graphs</vt:lpstr>
      <vt:lpstr>A triangular lattice</vt:lpstr>
      <vt:lpstr>A simple one-dimensional network model (ring)</vt:lpstr>
      <vt:lpstr>Clustering coefficient</vt:lpstr>
      <vt:lpstr>Clustering coefficient</vt:lpstr>
      <vt:lpstr>The mean shortest path</vt:lpstr>
      <vt:lpstr>The small-world model</vt:lpstr>
      <vt:lpstr>The small-world model</vt:lpstr>
      <vt:lpstr>The small-world model</vt:lpstr>
      <vt:lpstr>Degree distribution of the variant of the small-world model</vt:lpstr>
      <vt:lpstr>The degree distribution of the small-world model</vt:lpstr>
      <vt:lpstr>Clustering coefficient</vt:lpstr>
      <vt:lpstr>Clustering coefficient</vt:lpstr>
      <vt:lpstr>Clustering coefficient</vt:lpstr>
      <vt:lpstr>Clustering coefficient</vt:lpstr>
      <vt:lpstr>Clustering coefficient</vt:lpstr>
      <vt:lpstr>Clustering coefficient (solid line) and average path length (dashed line)</vt:lpstr>
      <vt:lpstr>Average path length</vt:lpstr>
      <vt:lpstr>Average path length</vt:lpstr>
      <vt:lpstr>Scaling function for the small-world model</vt:lpstr>
      <vt:lpstr>Average path length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84</cp:revision>
  <dcterms:created xsi:type="dcterms:W3CDTF">2005-09-11T07:42:25Z</dcterms:created>
  <dcterms:modified xsi:type="dcterms:W3CDTF">2023-10-27T14:45:40Z</dcterms:modified>
</cp:coreProperties>
</file>